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Roboto Slab"/>
      <p:regular r:id="rId22"/>
      <p:bold r:id="rId23"/>
    </p:embeddedFont>
    <p:embeddedFont>
      <p:font typeface="Roboto"/>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RobotoSlab-regular.fntdata"/><Relationship Id="rId21" Type="http://schemas.openxmlformats.org/officeDocument/2006/relationships/slide" Target="slides/slide16.xml"/><Relationship Id="rId24" Type="http://schemas.openxmlformats.org/officeDocument/2006/relationships/font" Target="fonts/Roboto-regular.fntdata"/><Relationship Id="rId23" Type="http://schemas.openxmlformats.org/officeDocument/2006/relationships/font" Target="fonts/RobotoSlab-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italic.fntdata"/><Relationship Id="rId25" Type="http://schemas.openxmlformats.org/officeDocument/2006/relationships/font" Target="fonts/Roboto-bold.fntdata"/><Relationship Id="rId27"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statista.com/statistics/191224/participants-in-camping-in-the-us-since-2006/"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Tyler</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308c2956ec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308c2956ec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chemeClr val="dk1"/>
                </a:solidFill>
              </a:rPr>
              <a:t>Activities:</a:t>
            </a:r>
            <a:r>
              <a:rPr lang="en">
                <a:solidFill>
                  <a:schemeClr val="dk1"/>
                </a:solidFill>
              </a:rPr>
              <a:t> Types of things to do, like auto-caravanning, nature walks, and hikes (with details like difficulty and trail type)</a:t>
            </a:r>
            <a:endParaRPr>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Animals:</a:t>
            </a:r>
            <a:r>
              <a:rPr lang="en">
                <a:solidFill>
                  <a:schemeClr val="dk1"/>
                </a:solidFill>
              </a:rPr>
              <a:t> Information about animals in the park, such as types (mammals, etc.), diets, and how common they are</a:t>
            </a:r>
            <a:endParaRPr>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Climate:</a:t>
            </a:r>
            <a:r>
              <a:rPr lang="en">
                <a:solidFill>
                  <a:schemeClr val="dk1"/>
                </a:solidFill>
              </a:rPr>
              <a:t> Weather details, like temperature, humidity, and conditions (cold, rainy, windy, sunny)</a:t>
            </a:r>
            <a:endParaRPr>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Park Stats:</a:t>
            </a:r>
            <a:r>
              <a:rPr lang="en">
                <a:solidFill>
                  <a:schemeClr val="dk1"/>
                </a:solidFill>
              </a:rPr>
              <a:t> General information, including location and visitation statistics</a:t>
            </a:r>
            <a:endParaRPr>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Terrain:</a:t>
            </a:r>
            <a:r>
              <a:rPr lang="en">
                <a:solidFill>
                  <a:schemeClr val="dk1"/>
                </a:solidFill>
              </a:rPr>
              <a:t> Types of land, like ice fields, mountains, wetlands, and dry areas</a:t>
            </a:r>
            <a:endParaRPr>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Accommodations:</a:t>
            </a:r>
            <a:r>
              <a:rPr lang="en">
                <a:solidFill>
                  <a:schemeClr val="dk1"/>
                </a:solidFill>
              </a:rPr>
              <a:t> Places to stay, like hotels and campgrounds</a:t>
            </a:r>
            <a:endParaRPr>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Facilities:</a:t>
            </a:r>
            <a:r>
              <a:rPr lang="en">
                <a:solidFill>
                  <a:schemeClr val="dk1"/>
                </a:solidFill>
              </a:rPr>
              <a:t> Visitor services, like comfort stations, information stations, parking, and amphitheaters</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308c2956ec2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308c2956ec2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303de86f840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303de86f840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308e7fad90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308e7fad90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303de86f840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303de86f840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b="1" lang="en" sz="1000">
                <a:solidFill>
                  <a:schemeClr val="dk1"/>
                </a:solidFill>
              </a:rPr>
              <a:t>Annabelle</a:t>
            </a:r>
            <a:endParaRPr b="1" sz="1000">
              <a:solidFill>
                <a:schemeClr val="dk1"/>
              </a:solidFill>
            </a:endParaRPr>
          </a:p>
          <a:p>
            <a:pPr indent="0" lvl="0" marL="0" rtl="0" algn="l">
              <a:lnSpc>
                <a:spcPct val="115000"/>
              </a:lnSpc>
              <a:spcBef>
                <a:spcPts val="1200"/>
              </a:spcBef>
              <a:spcAft>
                <a:spcPts val="0"/>
              </a:spcAft>
              <a:buClr>
                <a:schemeClr val="dk1"/>
              </a:buClr>
              <a:buSzPts val="1100"/>
              <a:buFont typeface="Arial"/>
              <a:buNone/>
            </a:pPr>
            <a:r>
              <a:rPr b="1" lang="en" sz="1000">
                <a:solidFill>
                  <a:schemeClr val="dk1"/>
                </a:solidFill>
              </a:rPr>
              <a:t>National Park Service Visitation Statistics: </a:t>
            </a:r>
            <a:endParaRPr sz="1000">
              <a:solidFill>
                <a:schemeClr val="dk1"/>
              </a:solidFill>
            </a:endParaRPr>
          </a:p>
          <a:p>
            <a:pPr indent="-292100" lvl="0" marL="457200" rtl="0" algn="l">
              <a:lnSpc>
                <a:spcPct val="115000"/>
              </a:lnSpc>
              <a:spcBef>
                <a:spcPts val="1200"/>
              </a:spcBef>
              <a:spcAft>
                <a:spcPts val="0"/>
              </a:spcAft>
              <a:buClr>
                <a:schemeClr val="dk1"/>
              </a:buClr>
              <a:buSzPts val="1000"/>
              <a:buChar char="●"/>
            </a:pPr>
            <a:r>
              <a:rPr lang="en" sz="1000">
                <a:solidFill>
                  <a:schemeClr val="dk1"/>
                </a:solidFill>
              </a:rPr>
              <a:t>Lists all U.S. national parks</a:t>
            </a:r>
            <a:endParaRPr sz="1000">
              <a:solidFill>
                <a:schemeClr val="dk1"/>
              </a:solidFill>
            </a:endParaRPr>
          </a:p>
          <a:p>
            <a:pPr indent="-292100" lvl="0" marL="457200" rtl="0" algn="l">
              <a:lnSpc>
                <a:spcPct val="115000"/>
              </a:lnSpc>
              <a:spcBef>
                <a:spcPts val="0"/>
              </a:spcBef>
              <a:spcAft>
                <a:spcPts val="0"/>
              </a:spcAft>
              <a:buClr>
                <a:schemeClr val="dk1"/>
              </a:buClr>
              <a:buSzPts val="1000"/>
              <a:buChar char="●"/>
            </a:pPr>
            <a:r>
              <a:rPr lang="en" sz="1000">
                <a:solidFill>
                  <a:schemeClr val="dk1"/>
                </a:solidFill>
              </a:rPr>
              <a:t>Shows visitation numbers by year and month</a:t>
            </a:r>
            <a:endParaRPr sz="1000">
              <a:solidFill>
                <a:schemeClr val="dk1"/>
              </a:solidFill>
            </a:endParaRPr>
          </a:p>
          <a:p>
            <a:pPr indent="-292100" lvl="0" marL="457200" rtl="0" algn="l">
              <a:lnSpc>
                <a:spcPct val="115000"/>
              </a:lnSpc>
              <a:spcBef>
                <a:spcPts val="0"/>
              </a:spcBef>
              <a:spcAft>
                <a:spcPts val="0"/>
              </a:spcAft>
              <a:buClr>
                <a:schemeClr val="dk1"/>
              </a:buClr>
              <a:buSzPts val="1000"/>
              <a:buChar char="●"/>
            </a:pPr>
            <a:r>
              <a:rPr lang="en" sz="1000">
                <a:solidFill>
                  <a:schemeClr val="dk1"/>
                </a:solidFill>
              </a:rPr>
              <a:t>Helps identify busy and less crowded times</a:t>
            </a:r>
            <a:endParaRPr sz="1000">
              <a:solidFill>
                <a:schemeClr val="dk1"/>
              </a:solidFill>
            </a:endParaRPr>
          </a:p>
          <a:p>
            <a:pPr indent="-292100" lvl="0" marL="457200" rtl="0" algn="l">
              <a:lnSpc>
                <a:spcPct val="115000"/>
              </a:lnSpc>
              <a:spcBef>
                <a:spcPts val="0"/>
              </a:spcBef>
              <a:spcAft>
                <a:spcPts val="0"/>
              </a:spcAft>
              <a:buClr>
                <a:schemeClr val="dk1"/>
              </a:buClr>
              <a:buSzPts val="1000"/>
              <a:buChar char="●"/>
            </a:pPr>
            <a:r>
              <a:rPr lang="en" sz="1000">
                <a:solidFill>
                  <a:schemeClr val="dk1"/>
                </a:solidFill>
              </a:rPr>
              <a:t>Useful for recommending parks based on user preferences for crowds or peak seasons</a:t>
            </a:r>
            <a:endParaRPr sz="1000">
              <a:solidFill>
                <a:schemeClr val="dk1"/>
              </a:solidFill>
            </a:endParaRPr>
          </a:p>
          <a:p>
            <a:pPr indent="0" lvl="0" marL="0" rtl="0" algn="l">
              <a:lnSpc>
                <a:spcPct val="115000"/>
              </a:lnSpc>
              <a:spcBef>
                <a:spcPts val="1200"/>
              </a:spcBef>
              <a:spcAft>
                <a:spcPts val="0"/>
              </a:spcAft>
              <a:buNone/>
            </a:pPr>
            <a:r>
              <a:rPr b="1" lang="en" sz="1000">
                <a:solidFill>
                  <a:schemeClr val="dk1"/>
                </a:solidFill>
              </a:rPr>
              <a:t>Weather Spark – Climate and Average Weather</a:t>
            </a:r>
            <a:endParaRPr b="1" sz="1000">
              <a:solidFill>
                <a:schemeClr val="dk1"/>
              </a:solidFill>
            </a:endParaRPr>
          </a:p>
          <a:p>
            <a:pPr indent="-292100" lvl="0" marL="457200" rtl="0" algn="l">
              <a:lnSpc>
                <a:spcPct val="115000"/>
              </a:lnSpc>
              <a:spcBef>
                <a:spcPts val="1200"/>
              </a:spcBef>
              <a:spcAft>
                <a:spcPts val="0"/>
              </a:spcAft>
              <a:buClr>
                <a:schemeClr val="dk1"/>
              </a:buClr>
              <a:buSzPts val="1000"/>
              <a:buChar char="●"/>
            </a:pPr>
            <a:r>
              <a:rPr lang="en" sz="1000">
                <a:solidFill>
                  <a:schemeClr val="dk1"/>
                </a:solidFill>
              </a:rPr>
              <a:t>Provides year-round climate and average weather data for all U.S. states</a:t>
            </a:r>
            <a:endParaRPr sz="1000">
              <a:solidFill>
                <a:schemeClr val="dk1"/>
              </a:solidFill>
            </a:endParaRPr>
          </a:p>
          <a:p>
            <a:pPr indent="-292100" lvl="0" marL="457200" rtl="0" algn="l">
              <a:lnSpc>
                <a:spcPct val="115000"/>
              </a:lnSpc>
              <a:spcBef>
                <a:spcPts val="0"/>
              </a:spcBef>
              <a:spcAft>
                <a:spcPts val="0"/>
              </a:spcAft>
              <a:buClr>
                <a:schemeClr val="dk1"/>
              </a:buClr>
              <a:buSzPts val="1000"/>
              <a:buChar char="●"/>
            </a:pPr>
            <a:r>
              <a:rPr lang="en" sz="1000">
                <a:solidFill>
                  <a:schemeClr val="dk1"/>
                </a:solidFill>
              </a:rPr>
              <a:t>Useful for finding ideal park recommendations based on preferred weather conditions</a:t>
            </a:r>
            <a:endParaRPr>
              <a:solidFill>
                <a:schemeClr val="dk1"/>
              </a:solidFill>
            </a:endParaRPr>
          </a:p>
          <a:p>
            <a:pPr indent="0" lvl="0" marL="0" rtl="0" algn="l">
              <a:lnSpc>
                <a:spcPct val="115000"/>
              </a:lnSpc>
              <a:spcBef>
                <a:spcPts val="1200"/>
              </a:spcBef>
              <a:spcAft>
                <a:spcPts val="0"/>
              </a:spcAft>
              <a:buNone/>
            </a:pPr>
            <a:r>
              <a:rPr b="1" lang="en">
                <a:solidFill>
                  <a:schemeClr val="dk1"/>
                </a:solidFill>
              </a:rPr>
              <a:t>US Topo: Maps for America</a:t>
            </a:r>
            <a:endParaRPr>
              <a:solidFill>
                <a:schemeClr val="dk1"/>
              </a:solidFill>
            </a:endParaRPr>
          </a:p>
          <a:p>
            <a:pPr indent="-298450" lvl="0" marL="457200" rtl="0" algn="l">
              <a:lnSpc>
                <a:spcPct val="115000"/>
              </a:lnSpc>
              <a:spcBef>
                <a:spcPts val="1200"/>
              </a:spcBef>
              <a:spcAft>
                <a:spcPts val="0"/>
              </a:spcAft>
              <a:buClr>
                <a:schemeClr val="dk1"/>
              </a:buClr>
              <a:buSzPts val="1100"/>
              <a:buChar char="●"/>
            </a:pPr>
            <a:r>
              <a:rPr lang="en">
                <a:solidFill>
                  <a:schemeClr val="dk1"/>
                </a:solidFill>
              </a:rPr>
              <a:t>Provides detailed terrain data for any state or area</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
                <a:solidFill>
                  <a:schemeClr val="dk1"/>
                </a:solidFill>
              </a:rPr>
              <a:t>Sourced from the U.S. Geological Survey (USGS)</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
                <a:solidFill>
                  <a:schemeClr val="dk1"/>
                </a:solidFill>
              </a:rPr>
              <a:t>Useful for analyzing terrain features for hikers and campers</a:t>
            </a:r>
            <a:endParaRPr>
              <a:solidFill>
                <a:schemeClr val="dk1"/>
              </a:solidFill>
            </a:endParaRPr>
          </a:p>
          <a:p>
            <a:pPr indent="0" lvl="0" marL="0" rtl="0" algn="l">
              <a:lnSpc>
                <a:spcPct val="115000"/>
              </a:lnSpc>
              <a:spcBef>
                <a:spcPts val="1200"/>
              </a:spcBef>
              <a:spcAft>
                <a:spcPts val="0"/>
              </a:spcAft>
              <a:buNone/>
            </a:pPr>
            <a:r>
              <a:rPr b="1" lang="en">
                <a:solidFill>
                  <a:schemeClr val="dk1"/>
                </a:solidFill>
              </a:rPr>
              <a:t>Most Famous Hikes in Each National Park</a:t>
            </a:r>
            <a:endParaRPr b="1">
              <a:solidFill>
                <a:schemeClr val="dk1"/>
              </a:solidFill>
            </a:endParaRPr>
          </a:p>
          <a:p>
            <a:pPr indent="-298450" lvl="0" marL="457200" rtl="0" algn="l">
              <a:lnSpc>
                <a:spcPct val="115000"/>
              </a:lnSpc>
              <a:spcBef>
                <a:spcPts val="1200"/>
              </a:spcBef>
              <a:spcAft>
                <a:spcPts val="0"/>
              </a:spcAft>
              <a:buClr>
                <a:schemeClr val="dk1"/>
              </a:buClr>
              <a:buSzPts val="1100"/>
              <a:buChar char="●"/>
            </a:pPr>
            <a:r>
              <a:rPr lang="en">
                <a:solidFill>
                  <a:schemeClr val="dk1"/>
                </a:solidFill>
              </a:rPr>
              <a:t>Lists the most popular hikes in every U.S. national park</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
                <a:solidFill>
                  <a:schemeClr val="dk1"/>
                </a:solidFill>
              </a:rPr>
              <a:t>Provides information about each hike, including details on difficulty and scenery</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
                <a:solidFill>
                  <a:schemeClr val="dk1"/>
                </a:solidFill>
              </a:rPr>
              <a:t>Useful for recommending hiking options based on user preferences</a:t>
            </a:r>
            <a:endParaRPr>
              <a:solidFill>
                <a:schemeClr val="dk1"/>
              </a:solidFill>
            </a:endParaRPr>
          </a:p>
          <a:p>
            <a:pPr indent="0" lvl="0" marL="0" rtl="0" algn="l">
              <a:spcBef>
                <a:spcPts val="120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308e7fad90e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308e7fad90e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Annabelle</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303de86f840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303de86f840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302baa8b399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302baa8b399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AutoNum type="arabicPeriod"/>
            </a:pPr>
            <a:r>
              <a:rPr lang="en" u="sng">
                <a:solidFill>
                  <a:schemeClr val="hlink"/>
                </a:solidFill>
                <a:hlinkClick r:id="rId2"/>
              </a:rPr>
              <a:t>https://www.statista.com/statistics/191224/participants-in-camping-in-the-us-since-2006/</a:t>
            </a:r>
            <a:br>
              <a:rPr lang="en"/>
            </a:br>
            <a:r>
              <a:rPr lang="en"/>
              <a:t>Tyler</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303de86f840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303de86f840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308d551c70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308d551c70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303de86f84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303de86f84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Ben</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303de86f840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303de86f840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Ben</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303de86f840_3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303de86f840_3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Ben</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303de86f840_3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303de86f840_3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303de86f840_3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303de86f840_3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When To Go Where	</a:t>
            </a:r>
            <a:endParaRPr/>
          </a:p>
        </p:txBody>
      </p:sp>
      <p:sp>
        <p:nvSpPr>
          <p:cNvPr id="64" name="Google Shape;64;p13"/>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fontScale="92500"/>
          </a:bodyPr>
          <a:lstStyle/>
          <a:p>
            <a:pPr indent="0" lvl="0" marL="0" rtl="0" algn="ctr">
              <a:spcBef>
                <a:spcPts val="0"/>
              </a:spcBef>
              <a:spcAft>
                <a:spcPts val="0"/>
              </a:spcAft>
              <a:buNone/>
            </a:pPr>
            <a:r>
              <a:rPr lang="en"/>
              <a:t>A Project by Ben Rodgers, Tyler Layton, Annabelle Choi, and </a:t>
            </a:r>
            <a:r>
              <a:rPr lang="en"/>
              <a:t>Samyuth </a:t>
            </a:r>
            <a:r>
              <a:rPr lang="en"/>
              <a:t>Sagi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pic>
        <p:nvPicPr>
          <p:cNvPr id="117" name="Google Shape;117;p22"/>
          <p:cNvPicPr preferRelativeResize="0"/>
          <p:nvPr/>
        </p:nvPicPr>
        <p:blipFill>
          <a:blip r:embed="rId3">
            <a:alphaModFix/>
          </a:blip>
          <a:stretch>
            <a:fillRect/>
          </a:stretch>
        </p:blipFill>
        <p:spPr>
          <a:xfrm>
            <a:off x="470896" y="0"/>
            <a:ext cx="8202208" cy="5143500"/>
          </a:xfrm>
          <a:prstGeom prst="rect">
            <a:avLst/>
          </a:prstGeom>
          <a:noFill/>
          <a:ln>
            <a:noFill/>
          </a:ln>
        </p:spPr>
      </p:pic>
      <p:sp>
        <p:nvSpPr>
          <p:cNvPr id="118" name="Google Shape;118;p22"/>
          <p:cNvSpPr txBox="1"/>
          <p:nvPr/>
        </p:nvSpPr>
        <p:spPr>
          <a:xfrm>
            <a:off x="470900" y="58450"/>
            <a:ext cx="1753500" cy="40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t>Class </a:t>
            </a:r>
            <a:r>
              <a:rPr lang="en" sz="1200"/>
              <a:t>Hierarchy</a:t>
            </a:r>
            <a:endParaRPr sz="1800">
              <a:solidFill>
                <a:schemeClr val="dk1"/>
              </a:solidFill>
              <a:latin typeface="Roboto"/>
              <a:ea typeface="Roboto"/>
              <a:cs typeface="Roboto"/>
              <a:sym typeface="Robot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pic>
        <p:nvPicPr>
          <p:cNvPr id="123" name="Google Shape;123;p23"/>
          <p:cNvPicPr preferRelativeResize="0"/>
          <p:nvPr/>
        </p:nvPicPr>
        <p:blipFill>
          <a:blip r:embed="rId3">
            <a:alphaModFix/>
          </a:blip>
          <a:stretch>
            <a:fillRect/>
          </a:stretch>
        </p:blipFill>
        <p:spPr>
          <a:xfrm>
            <a:off x="1213000" y="142675"/>
            <a:ext cx="7068750" cy="49211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4"/>
          <p:cNvSpPr txBox="1"/>
          <p:nvPr>
            <p:ph type="title"/>
          </p:nvPr>
        </p:nvSpPr>
        <p:spPr>
          <a:xfrm>
            <a:off x="387900" y="593400"/>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sz="2800"/>
              <a:t>Competency Question</a:t>
            </a:r>
            <a:endParaRPr b="1" sz="2800"/>
          </a:p>
        </p:txBody>
      </p:sp>
      <p:sp>
        <p:nvSpPr>
          <p:cNvPr id="129" name="Google Shape;129;p24"/>
          <p:cNvSpPr txBox="1"/>
          <p:nvPr>
            <p:ph idx="1" type="body"/>
          </p:nvPr>
        </p:nvSpPr>
        <p:spPr>
          <a:xfrm>
            <a:off x="387900" y="1272575"/>
            <a:ext cx="8368200" cy="3740400"/>
          </a:xfrm>
          <a:prstGeom prst="rect">
            <a:avLst/>
          </a:prstGeom>
        </p:spPr>
        <p:txBody>
          <a:bodyPr anchorCtr="0" anchor="t" bIns="91425" lIns="91425" spcFirstLastPara="1" rIns="91425" wrap="square" tIns="91425">
            <a:spAutoFit/>
          </a:bodyPr>
          <a:lstStyle/>
          <a:p>
            <a:pPr indent="0" lvl="0" marL="0" rtl="0" algn="l">
              <a:lnSpc>
                <a:spcPct val="100000"/>
              </a:lnSpc>
              <a:spcBef>
                <a:spcPts val="0"/>
              </a:spcBef>
              <a:spcAft>
                <a:spcPts val="0"/>
              </a:spcAft>
              <a:buClr>
                <a:schemeClr val="dk1"/>
              </a:buClr>
              <a:buSzPts val="1100"/>
              <a:buFont typeface="Arial"/>
              <a:buNone/>
            </a:pPr>
            <a:r>
              <a:rPr b="1" lang="en" sz="1700">
                <a:latin typeface="Times New Roman"/>
                <a:ea typeface="Times New Roman"/>
                <a:cs typeface="Times New Roman"/>
                <a:sym typeface="Times New Roman"/>
              </a:rPr>
              <a:t>Question:</a:t>
            </a:r>
            <a:r>
              <a:rPr lang="en" sz="1700">
                <a:latin typeface="Times New Roman"/>
                <a:ea typeface="Times New Roman"/>
                <a:cs typeface="Times New Roman"/>
                <a:sym typeface="Times New Roman"/>
              </a:rPr>
              <a:t> </a:t>
            </a:r>
            <a:endParaRPr sz="1700">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100"/>
              <a:buFont typeface="Arial"/>
              <a:buNone/>
            </a:pPr>
            <a:r>
              <a:rPr lang="en" sz="1500">
                <a:solidFill>
                  <a:schemeClr val="accent5"/>
                </a:solidFill>
                <a:latin typeface="Roboto Slab"/>
                <a:ea typeface="Roboto Slab"/>
                <a:cs typeface="Roboto Slab"/>
                <a:sym typeface="Roboto Slab"/>
              </a:rPr>
              <a:t>If I want to go to the northernmost park in the United States that is the least visited in Winter, where should I go?</a:t>
            </a:r>
            <a:endParaRPr sz="1500">
              <a:solidFill>
                <a:schemeClr val="accent5"/>
              </a:solidFill>
              <a:latin typeface="Roboto Slab"/>
              <a:ea typeface="Roboto Slab"/>
              <a:cs typeface="Roboto Slab"/>
              <a:sym typeface="Roboto Slab"/>
            </a:endParaRPr>
          </a:p>
          <a:p>
            <a:pPr indent="0" lvl="0" marL="0" rtl="0" algn="l">
              <a:lnSpc>
                <a:spcPct val="100000"/>
              </a:lnSpc>
              <a:spcBef>
                <a:spcPts val="0"/>
              </a:spcBef>
              <a:spcAft>
                <a:spcPts val="0"/>
              </a:spcAft>
              <a:buClr>
                <a:schemeClr val="dk1"/>
              </a:buClr>
              <a:buSzPts val="1100"/>
              <a:buFont typeface="Arial"/>
              <a:buNone/>
            </a:pPr>
            <a:r>
              <a:t/>
            </a:r>
            <a:endParaRPr sz="1500">
              <a:latin typeface="Roboto Slab"/>
              <a:ea typeface="Roboto Slab"/>
              <a:cs typeface="Roboto Slab"/>
              <a:sym typeface="Roboto Slab"/>
            </a:endParaRPr>
          </a:p>
          <a:p>
            <a:pPr indent="0" lvl="0" marL="0" rtl="0" algn="l">
              <a:lnSpc>
                <a:spcPct val="100000"/>
              </a:lnSpc>
              <a:spcBef>
                <a:spcPts val="0"/>
              </a:spcBef>
              <a:spcAft>
                <a:spcPts val="0"/>
              </a:spcAft>
              <a:buNone/>
            </a:pPr>
            <a:r>
              <a:rPr b="1" lang="en" sz="1700">
                <a:latin typeface="Times New Roman"/>
                <a:ea typeface="Times New Roman"/>
                <a:cs typeface="Times New Roman"/>
                <a:sym typeface="Times New Roman"/>
              </a:rPr>
              <a:t>Answer:</a:t>
            </a:r>
            <a:r>
              <a:rPr lang="en" sz="1500">
                <a:latin typeface="Roboto Slab"/>
                <a:ea typeface="Roboto Slab"/>
                <a:cs typeface="Roboto Slab"/>
                <a:sym typeface="Roboto Slab"/>
              </a:rPr>
              <a:t> </a:t>
            </a:r>
            <a:endParaRPr sz="1500">
              <a:latin typeface="Roboto Slab"/>
              <a:ea typeface="Roboto Slab"/>
              <a:cs typeface="Roboto Slab"/>
              <a:sym typeface="Roboto Slab"/>
            </a:endParaRPr>
          </a:p>
          <a:p>
            <a:pPr indent="0" lvl="0" marL="0" rtl="0" algn="l">
              <a:lnSpc>
                <a:spcPct val="100000"/>
              </a:lnSpc>
              <a:spcBef>
                <a:spcPts val="0"/>
              </a:spcBef>
              <a:spcAft>
                <a:spcPts val="0"/>
              </a:spcAft>
              <a:buNone/>
            </a:pPr>
            <a:r>
              <a:rPr lang="en" sz="1500">
                <a:solidFill>
                  <a:schemeClr val="accent5"/>
                </a:solidFill>
                <a:latin typeface="Roboto Slab"/>
                <a:ea typeface="Roboto Slab"/>
                <a:cs typeface="Roboto Slab"/>
                <a:sym typeface="Roboto Slab"/>
              </a:rPr>
              <a:t>“In order to avoid crowds, visiting Arctic Gates National Park in the winter is the optimal solution.”</a:t>
            </a:r>
            <a:r>
              <a:rPr lang="en" sz="1500">
                <a:solidFill>
                  <a:schemeClr val="accent4"/>
                </a:solidFill>
                <a:latin typeface="Roboto Slab"/>
                <a:ea typeface="Roboto Slab"/>
                <a:cs typeface="Roboto Slab"/>
                <a:sym typeface="Roboto Slab"/>
              </a:rPr>
              <a:t> </a:t>
            </a:r>
            <a:endParaRPr sz="1500">
              <a:solidFill>
                <a:schemeClr val="accent4"/>
              </a:solidFill>
              <a:latin typeface="Roboto Slab"/>
              <a:ea typeface="Roboto Slab"/>
              <a:cs typeface="Roboto Slab"/>
              <a:sym typeface="Roboto Slab"/>
            </a:endParaRPr>
          </a:p>
          <a:p>
            <a:pPr indent="0" lvl="0" marL="0" rtl="0" algn="l">
              <a:lnSpc>
                <a:spcPct val="100000"/>
              </a:lnSpc>
              <a:spcBef>
                <a:spcPts val="0"/>
              </a:spcBef>
              <a:spcAft>
                <a:spcPts val="0"/>
              </a:spcAft>
              <a:buNone/>
            </a:pPr>
            <a:r>
              <a:t/>
            </a:r>
            <a:endParaRPr sz="1500">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How was this determined:</a:t>
            </a:r>
            <a:endParaRPr b="1" sz="1700">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100"/>
              <a:buFont typeface="Arial"/>
              <a:buNone/>
            </a:pPr>
            <a:r>
              <a:rPr lang="en" sz="1500">
                <a:solidFill>
                  <a:schemeClr val="dk1"/>
                </a:solidFill>
                <a:latin typeface="Roboto Slab"/>
                <a:ea typeface="Roboto Slab"/>
                <a:cs typeface="Roboto Slab"/>
                <a:sym typeface="Roboto Slab"/>
              </a:rPr>
              <a:t>The user input their own desires into the system and then the system is able to compare the specific places through a query. Ideally the computer finds the location of the northernmost parks in the United States, once this is done, the computer can compare the visitation statistics for the winter months. The ontology, containing the national parks, is able to easily compare the visitation statistics/month and weather/month, as they will be characteristics attached to the park object.</a:t>
            </a:r>
            <a:endParaRPr sz="2500">
              <a:solidFill>
                <a:schemeClr val="dk1"/>
              </a:solidFill>
              <a:latin typeface="Roboto Slab"/>
              <a:ea typeface="Roboto Slab"/>
              <a:cs typeface="Roboto Slab"/>
              <a:sym typeface="Roboto Slab"/>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sz="2800"/>
              <a:t>Competency Question Pt.2</a:t>
            </a:r>
            <a:endParaRPr/>
          </a:p>
        </p:txBody>
      </p:sp>
      <p:sp>
        <p:nvSpPr>
          <p:cNvPr id="135" name="Google Shape;135;p25"/>
          <p:cNvSpPr txBox="1"/>
          <p:nvPr>
            <p:ph idx="1" type="body"/>
          </p:nvPr>
        </p:nvSpPr>
        <p:spPr>
          <a:xfrm>
            <a:off x="387900" y="1318900"/>
            <a:ext cx="8368200" cy="3216900"/>
          </a:xfrm>
          <a:prstGeom prst="rect">
            <a:avLst/>
          </a:prstGeom>
        </p:spPr>
        <p:txBody>
          <a:bodyPr anchorCtr="0" anchor="t" bIns="91425" lIns="91425" spcFirstLastPara="1" rIns="91425" wrap="square" tIns="91425">
            <a:spAutoFit/>
          </a:bodyPr>
          <a:lstStyle/>
          <a:p>
            <a:pPr indent="0" lvl="0" marL="0" rtl="0" algn="l">
              <a:lnSpc>
                <a:spcPct val="100000"/>
              </a:lnSpc>
              <a:spcBef>
                <a:spcPts val="0"/>
              </a:spcBef>
              <a:spcAft>
                <a:spcPts val="0"/>
              </a:spcAft>
              <a:buClr>
                <a:schemeClr val="dk1"/>
              </a:buClr>
              <a:buSzPts val="1100"/>
              <a:buFont typeface="Arial"/>
              <a:buNone/>
            </a:pPr>
            <a:r>
              <a:rPr b="1" lang="en" sz="1700">
                <a:latin typeface="Times New Roman"/>
                <a:ea typeface="Times New Roman"/>
                <a:cs typeface="Times New Roman"/>
                <a:sym typeface="Times New Roman"/>
              </a:rPr>
              <a:t>Question:</a:t>
            </a:r>
            <a:r>
              <a:rPr b="1" lang="en" sz="1700">
                <a:latin typeface="Times New Roman"/>
                <a:ea typeface="Times New Roman"/>
                <a:cs typeface="Times New Roman"/>
                <a:sym typeface="Times New Roman"/>
              </a:rPr>
              <a:t> </a:t>
            </a:r>
            <a:endParaRPr b="1" sz="1700">
              <a:latin typeface="Times New Roman"/>
              <a:ea typeface="Times New Roman"/>
              <a:cs typeface="Times New Roman"/>
              <a:sym typeface="Times New Roman"/>
            </a:endParaRPr>
          </a:p>
          <a:p>
            <a:pPr indent="0" lvl="0" marL="0" rtl="0" algn="l">
              <a:lnSpc>
                <a:spcPct val="100000"/>
              </a:lnSpc>
              <a:spcBef>
                <a:spcPts val="0"/>
              </a:spcBef>
              <a:spcAft>
                <a:spcPts val="0"/>
              </a:spcAft>
              <a:buNone/>
            </a:pPr>
            <a:r>
              <a:rPr lang="en" sz="1500">
                <a:solidFill>
                  <a:schemeClr val="accent5"/>
                </a:solidFill>
                <a:latin typeface="Roboto Slab"/>
                <a:ea typeface="Roboto Slab"/>
                <a:cs typeface="Roboto Slab"/>
                <a:sym typeface="Roboto Slab"/>
              </a:rPr>
              <a:t>“I am in California for a week and I am curious as to what the most popular hike is out of all the National Parks here.”</a:t>
            </a:r>
            <a:endParaRPr sz="1400">
              <a:solidFill>
                <a:schemeClr val="accent5"/>
              </a:solidFill>
              <a:latin typeface="Roboto Slab"/>
              <a:ea typeface="Roboto Slab"/>
              <a:cs typeface="Roboto Slab"/>
              <a:sym typeface="Roboto Slab"/>
            </a:endParaRPr>
          </a:p>
          <a:p>
            <a:pPr indent="0" lvl="0" marL="0" rtl="0" algn="l">
              <a:lnSpc>
                <a:spcPct val="100000"/>
              </a:lnSpc>
              <a:spcBef>
                <a:spcPts val="1200"/>
              </a:spcBef>
              <a:spcAft>
                <a:spcPts val="0"/>
              </a:spcAft>
              <a:buClr>
                <a:schemeClr val="dk1"/>
              </a:buClr>
              <a:buSzPts val="1100"/>
              <a:buFont typeface="Arial"/>
              <a:buNone/>
            </a:pPr>
            <a:r>
              <a:t/>
            </a:r>
            <a:endParaRPr sz="1500">
              <a:latin typeface="Roboto Slab"/>
              <a:ea typeface="Roboto Slab"/>
              <a:cs typeface="Roboto Slab"/>
              <a:sym typeface="Roboto Slab"/>
            </a:endParaRPr>
          </a:p>
          <a:p>
            <a:pPr indent="0" lvl="0" marL="0" rtl="0" algn="l">
              <a:lnSpc>
                <a:spcPct val="100000"/>
              </a:lnSpc>
              <a:spcBef>
                <a:spcPts val="0"/>
              </a:spcBef>
              <a:spcAft>
                <a:spcPts val="0"/>
              </a:spcAft>
              <a:buNone/>
            </a:pPr>
            <a:r>
              <a:rPr b="1" lang="en" sz="1700">
                <a:latin typeface="Times New Roman"/>
                <a:ea typeface="Times New Roman"/>
                <a:cs typeface="Times New Roman"/>
                <a:sym typeface="Times New Roman"/>
              </a:rPr>
              <a:t>Answer:</a:t>
            </a:r>
            <a:r>
              <a:rPr lang="en" sz="1500">
                <a:latin typeface="Roboto Slab"/>
                <a:ea typeface="Roboto Slab"/>
                <a:cs typeface="Roboto Slab"/>
                <a:sym typeface="Roboto Slab"/>
              </a:rPr>
              <a:t> </a:t>
            </a:r>
            <a:endParaRPr sz="1500">
              <a:latin typeface="Roboto Slab"/>
              <a:ea typeface="Roboto Slab"/>
              <a:cs typeface="Roboto Slab"/>
              <a:sym typeface="Roboto Slab"/>
            </a:endParaRPr>
          </a:p>
          <a:p>
            <a:pPr indent="0" lvl="0" marL="0" rtl="0" algn="l">
              <a:lnSpc>
                <a:spcPct val="100000"/>
              </a:lnSpc>
              <a:spcBef>
                <a:spcPts val="0"/>
              </a:spcBef>
              <a:spcAft>
                <a:spcPts val="0"/>
              </a:spcAft>
              <a:buNone/>
            </a:pPr>
            <a:r>
              <a:rPr lang="en" sz="1500">
                <a:solidFill>
                  <a:schemeClr val="accent5"/>
                </a:solidFill>
                <a:latin typeface="Roboto Slab"/>
                <a:ea typeface="Roboto Slab"/>
                <a:cs typeface="Roboto Slab"/>
                <a:sym typeface="Roboto Slab"/>
              </a:rPr>
              <a:t>“The Balconies Cave Trail is the most popular hike out of all of the National Parks in California.”</a:t>
            </a:r>
            <a:endParaRPr sz="1400">
              <a:latin typeface="Times New Roman"/>
              <a:ea typeface="Times New Roman"/>
              <a:cs typeface="Times New Roman"/>
              <a:sym typeface="Times New Roman"/>
            </a:endParaRPr>
          </a:p>
          <a:p>
            <a:pPr indent="0" lvl="0" marL="0" rtl="0" algn="l">
              <a:lnSpc>
                <a:spcPct val="100000"/>
              </a:lnSpc>
              <a:spcBef>
                <a:spcPts val="1200"/>
              </a:spcBef>
              <a:spcAft>
                <a:spcPts val="0"/>
              </a:spcAft>
              <a:buClr>
                <a:schemeClr val="dk1"/>
              </a:buClr>
              <a:buSzPts val="1100"/>
              <a:buFont typeface="Arial"/>
              <a:buNone/>
            </a:pPr>
            <a:r>
              <a:rPr b="1" lang="en" sz="1700">
                <a:solidFill>
                  <a:schemeClr val="dk1"/>
                </a:solidFill>
                <a:latin typeface="Times New Roman"/>
                <a:ea typeface="Times New Roman"/>
                <a:cs typeface="Times New Roman"/>
                <a:sym typeface="Times New Roman"/>
              </a:rPr>
              <a:t>How was this determined:</a:t>
            </a:r>
            <a:endParaRPr b="1" sz="1700">
              <a:latin typeface="Times New Roman"/>
              <a:ea typeface="Times New Roman"/>
              <a:cs typeface="Times New Roman"/>
              <a:sym typeface="Times New Roman"/>
            </a:endParaRPr>
          </a:p>
          <a:p>
            <a:pPr indent="0" lvl="0" marL="0" rtl="0" algn="l">
              <a:lnSpc>
                <a:spcPct val="100000"/>
              </a:lnSpc>
              <a:spcBef>
                <a:spcPts val="0"/>
              </a:spcBef>
              <a:spcAft>
                <a:spcPts val="1200"/>
              </a:spcAft>
              <a:buNone/>
            </a:pPr>
            <a:r>
              <a:rPr lang="en" sz="1700">
                <a:latin typeface="Times New Roman"/>
                <a:ea typeface="Times New Roman"/>
                <a:cs typeface="Times New Roman"/>
                <a:sym typeface="Times New Roman"/>
              </a:rPr>
              <a:t>The ontology would search through all of the National Parks in California putting all of the most popular hikes from each park in a list. Then it would search through that list again finding the most popular hike in the entire state.</a:t>
            </a:r>
            <a:endParaRPr sz="2500">
              <a:solidFill>
                <a:schemeClr val="dk1"/>
              </a:solidFill>
              <a:latin typeface="Roboto Slab"/>
              <a:ea typeface="Roboto Slab"/>
              <a:cs typeface="Roboto Slab"/>
              <a:sym typeface="Roboto Slab"/>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6"/>
          <p:cNvSpPr txBox="1"/>
          <p:nvPr>
            <p:ph type="title"/>
          </p:nvPr>
        </p:nvSpPr>
        <p:spPr>
          <a:xfrm>
            <a:off x="410975" y="663875"/>
            <a:ext cx="8520600" cy="572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SzPts val="990"/>
              <a:buNone/>
            </a:pPr>
            <a:r>
              <a:rPr b="1" lang="en" sz="2800"/>
              <a:t>Databases</a:t>
            </a:r>
            <a:endParaRPr b="1" sz="2800"/>
          </a:p>
        </p:txBody>
      </p:sp>
      <p:sp>
        <p:nvSpPr>
          <p:cNvPr id="141" name="Google Shape;141;p26"/>
          <p:cNvSpPr txBox="1"/>
          <p:nvPr/>
        </p:nvSpPr>
        <p:spPr>
          <a:xfrm>
            <a:off x="416275" y="1279100"/>
            <a:ext cx="7919400" cy="3010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chemeClr val="dk1"/>
                </a:solidFill>
                <a:latin typeface="Roboto"/>
                <a:ea typeface="Roboto"/>
                <a:cs typeface="Roboto"/>
                <a:sym typeface="Roboto"/>
              </a:rPr>
              <a:t>National Park Service </a:t>
            </a:r>
            <a:r>
              <a:rPr lang="en" sz="1500">
                <a:solidFill>
                  <a:schemeClr val="dk1"/>
                </a:solidFill>
                <a:latin typeface="Roboto"/>
                <a:ea typeface="Roboto"/>
                <a:cs typeface="Roboto"/>
                <a:sym typeface="Roboto"/>
              </a:rPr>
              <a:t>Visitation</a:t>
            </a:r>
            <a:r>
              <a:rPr lang="en" sz="1500">
                <a:solidFill>
                  <a:schemeClr val="dk1"/>
                </a:solidFill>
                <a:latin typeface="Roboto"/>
                <a:ea typeface="Roboto"/>
                <a:cs typeface="Roboto"/>
                <a:sym typeface="Roboto"/>
              </a:rPr>
              <a:t> Statistics</a:t>
            </a:r>
            <a:endParaRPr sz="1500">
              <a:solidFill>
                <a:schemeClr val="dk1"/>
              </a:solidFill>
              <a:latin typeface="Roboto"/>
              <a:ea typeface="Roboto"/>
              <a:cs typeface="Roboto"/>
              <a:sym typeface="Roboto"/>
            </a:endParaRPr>
          </a:p>
          <a:p>
            <a:pPr indent="-323850" lvl="0" marL="914400" rtl="0" algn="l">
              <a:spcBef>
                <a:spcPts val="0"/>
              </a:spcBef>
              <a:spcAft>
                <a:spcPts val="0"/>
              </a:spcAft>
              <a:buClr>
                <a:schemeClr val="dk1"/>
              </a:buClr>
              <a:buSzPts val="1500"/>
              <a:buFont typeface="Roboto"/>
              <a:buChar char="●"/>
            </a:pPr>
            <a:r>
              <a:rPr lang="en" sz="1500">
                <a:solidFill>
                  <a:schemeClr val="dk1"/>
                </a:solidFill>
                <a:latin typeface="Roboto"/>
                <a:ea typeface="Roboto"/>
                <a:cs typeface="Roboto"/>
                <a:sym typeface="Roboto"/>
              </a:rPr>
              <a:t>Lists all U.S. National Parks</a:t>
            </a:r>
            <a:endParaRPr sz="1500">
              <a:solidFill>
                <a:schemeClr val="dk1"/>
              </a:solidFill>
              <a:latin typeface="Roboto"/>
              <a:ea typeface="Roboto"/>
              <a:cs typeface="Roboto"/>
              <a:sym typeface="Roboto"/>
            </a:endParaRPr>
          </a:p>
          <a:p>
            <a:pPr indent="-323850" lvl="0" marL="914400" rtl="0" algn="l">
              <a:spcBef>
                <a:spcPts val="0"/>
              </a:spcBef>
              <a:spcAft>
                <a:spcPts val="0"/>
              </a:spcAft>
              <a:buClr>
                <a:schemeClr val="dk1"/>
              </a:buClr>
              <a:buSzPts val="1500"/>
              <a:buFont typeface="Roboto"/>
              <a:buChar char="●"/>
            </a:pPr>
            <a:r>
              <a:rPr lang="en" sz="1500">
                <a:solidFill>
                  <a:schemeClr val="dk1"/>
                </a:solidFill>
                <a:latin typeface="Roboto"/>
                <a:ea typeface="Roboto"/>
                <a:cs typeface="Roboto"/>
                <a:sym typeface="Roboto"/>
              </a:rPr>
              <a:t>Shows visitation data by year and month</a:t>
            </a:r>
            <a:endParaRPr sz="1500">
              <a:solidFill>
                <a:schemeClr val="dk1"/>
              </a:solidFill>
              <a:latin typeface="Roboto"/>
              <a:ea typeface="Roboto"/>
              <a:cs typeface="Roboto"/>
              <a:sym typeface="Roboto"/>
            </a:endParaRPr>
          </a:p>
          <a:p>
            <a:pPr indent="0" lvl="0" marL="0" rtl="0" algn="l">
              <a:spcBef>
                <a:spcPts val="0"/>
              </a:spcBef>
              <a:spcAft>
                <a:spcPts val="0"/>
              </a:spcAft>
              <a:buNone/>
            </a:pPr>
            <a:r>
              <a:t/>
            </a:r>
            <a:endParaRPr sz="1500">
              <a:solidFill>
                <a:schemeClr val="dk1"/>
              </a:solidFill>
              <a:latin typeface="Roboto"/>
              <a:ea typeface="Roboto"/>
              <a:cs typeface="Roboto"/>
              <a:sym typeface="Roboto"/>
            </a:endParaRPr>
          </a:p>
          <a:p>
            <a:pPr indent="0" lvl="0" marL="0" rtl="0" algn="l">
              <a:spcBef>
                <a:spcPts val="0"/>
              </a:spcBef>
              <a:spcAft>
                <a:spcPts val="0"/>
              </a:spcAft>
              <a:buNone/>
            </a:pPr>
            <a:r>
              <a:rPr lang="en" sz="1500">
                <a:solidFill>
                  <a:schemeClr val="dk1"/>
                </a:solidFill>
                <a:latin typeface="Roboto"/>
                <a:ea typeface="Roboto"/>
                <a:cs typeface="Roboto"/>
                <a:sym typeface="Roboto"/>
              </a:rPr>
              <a:t>Weather Spark - Climate and Average Weather</a:t>
            </a:r>
            <a:endParaRPr sz="1500">
              <a:solidFill>
                <a:schemeClr val="dk1"/>
              </a:solidFill>
              <a:latin typeface="Roboto"/>
              <a:ea typeface="Roboto"/>
              <a:cs typeface="Roboto"/>
              <a:sym typeface="Roboto"/>
            </a:endParaRPr>
          </a:p>
          <a:p>
            <a:pPr indent="-323850" lvl="0" marL="914400" rtl="0" algn="l">
              <a:spcBef>
                <a:spcPts val="0"/>
              </a:spcBef>
              <a:spcAft>
                <a:spcPts val="0"/>
              </a:spcAft>
              <a:buClr>
                <a:schemeClr val="dk1"/>
              </a:buClr>
              <a:buSzPts val="1500"/>
              <a:buFont typeface="Roboto"/>
              <a:buChar char="●"/>
            </a:pPr>
            <a:r>
              <a:rPr lang="en" sz="1500">
                <a:solidFill>
                  <a:schemeClr val="dk1"/>
                </a:solidFill>
                <a:latin typeface="Roboto"/>
                <a:ea typeface="Roboto"/>
                <a:cs typeface="Roboto"/>
                <a:sym typeface="Roboto"/>
              </a:rPr>
              <a:t>Provides year round climate and avg weather data for all U.S. States</a:t>
            </a:r>
            <a:endParaRPr sz="1500">
              <a:solidFill>
                <a:schemeClr val="dk1"/>
              </a:solidFill>
              <a:latin typeface="Roboto"/>
              <a:ea typeface="Roboto"/>
              <a:cs typeface="Roboto"/>
              <a:sym typeface="Roboto"/>
            </a:endParaRPr>
          </a:p>
          <a:p>
            <a:pPr indent="0" lvl="0" marL="0" rtl="0" algn="l">
              <a:spcBef>
                <a:spcPts val="0"/>
              </a:spcBef>
              <a:spcAft>
                <a:spcPts val="0"/>
              </a:spcAft>
              <a:buNone/>
            </a:pPr>
            <a:r>
              <a:t/>
            </a:r>
            <a:endParaRPr sz="1500">
              <a:solidFill>
                <a:schemeClr val="dk1"/>
              </a:solidFill>
              <a:latin typeface="Roboto"/>
              <a:ea typeface="Roboto"/>
              <a:cs typeface="Roboto"/>
              <a:sym typeface="Roboto"/>
            </a:endParaRPr>
          </a:p>
          <a:p>
            <a:pPr indent="0" lvl="0" marL="0" rtl="0" algn="l">
              <a:spcBef>
                <a:spcPts val="0"/>
              </a:spcBef>
              <a:spcAft>
                <a:spcPts val="0"/>
              </a:spcAft>
              <a:buNone/>
            </a:pPr>
            <a:r>
              <a:rPr lang="en" sz="1500">
                <a:solidFill>
                  <a:schemeClr val="dk1"/>
                </a:solidFill>
                <a:latin typeface="Roboto"/>
                <a:ea typeface="Roboto"/>
                <a:cs typeface="Roboto"/>
                <a:sym typeface="Roboto"/>
              </a:rPr>
              <a:t>US Topo: Maps for America</a:t>
            </a:r>
            <a:endParaRPr sz="1500">
              <a:solidFill>
                <a:schemeClr val="dk1"/>
              </a:solidFill>
              <a:latin typeface="Roboto"/>
              <a:ea typeface="Roboto"/>
              <a:cs typeface="Roboto"/>
              <a:sym typeface="Roboto"/>
            </a:endParaRPr>
          </a:p>
          <a:p>
            <a:pPr indent="-323850" lvl="0" marL="914400" rtl="0" algn="l">
              <a:spcBef>
                <a:spcPts val="0"/>
              </a:spcBef>
              <a:spcAft>
                <a:spcPts val="0"/>
              </a:spcAft>
              <a:buClr>
                <a:schemeClr val="dk1"/>
              </a:buClr>
              <a:buSzPts val="1500"/>
              <a:buFont typeface="Roboto"/>
              <a:buChar char="●"/>
            </a:pPr>
            <a:r>
              <a:rPr lang="en" sz="1500">
                <a:solidFill>
                  <a:schemeClr val="dk1"/>
                </a:solidFill>
                <a:latin typeface="Roboto"/>
                <a:ea typeface="Roboto"/>
                <a:cs typeface="Roboto"/>
                <a:sym typeface="Roboto"/>
              </a:rPr>
              <a:t>Provides detailed terrain data for any state or area</a:t>
            </a:r>
            <a:endParaRPr sz="1500">
              <a:solidFill>
                <a:schemeClr val="dk1"/>
              </a:solidFill>
              <a:latin typeface="Roboto"/>
              <a:ea typeface="Roboto"/>
              <a:cs typeface="Roboto"/>
              <a:sym typeface="Roboto"/>
            </a:endParaRPr>
          </a:p>
          <a:p>
            <a:pPr indent="-323850" lvl="0" marL="914400" rtl="0" algn="l">
              <a:spcBef>
                <a:spcPts val="0"/>
              </a:spcBef>
              <a:spcAft>
                <a:spcPts val="0"/>
              </a:spcAft>
              <a:buClr>
                <a:schemeClr val="dk1"/>
              </a:buClr>
              <a:buSzPts val="1500"/>
              <a:buFont typeface="Roboto"/>
              <a:buChar char="●"/>
            </a:pPr>
            <a:r>
              <a:rPr lang="en" sz="1500">
                <a:solidFill>
                  <a:schemeClr val="dk1"/>
                </a:solidFill>
                <a:latin typeface="Roboto"/>
                <a:ea typeface="Roboto"/>
                <a:cs typeface="Roboto"/>
                <a:sym typeface="Roboto"/>
              </a:rPr>
              <a:t>From U.S. Geological Survey (USGS)</a:t>
            </a:r>
            <a:endParaRPr sz="1500">
              <a:solidFill>
                <a:schemeClr val="dk1"/>
              </a:solidFill>
              <a:latin typeface="Roboto"/>
              <a:ea typeface="Roboto"/>
              <a:cs typeface="Roboto"/>
              <a:sym typeface="Roboto"/>
            </a:endParaRPr>
          </a:p>
          <a:p>
            <a:pPr indent="0" lvl="0" marL="0" rtl="0" algn="l">
              <a:spcBef>
                <a:spcPts val="0"/>
              </a:spcBef>
              <a:spcAft>
                <a:spcPts val="0"/>
              </a:spcAft>
              <a:buNone/>
            </a:pPr>
            <a:r>
              <a:t/>
            </a:r>
            <a:endParaRPr sz="1500">
              <a:solidFill>
                <a:schemeClr val="dk1"/>
              </a:solidFill>
              <a:latin typeface="Roboto"/>
              <a:ea typeface="Roboto"/>
              <a:cs typeface="Roboto"/>
              <a:sym typeface="Roboto"/>
            </a:endParaRPr>
          </a:p>
          <a:p>
            <a:pPr indent="0" lvl="0" marL="0" rtl="0" algn="l">
              <a:spcBef>
                <a:spcPts val="0"/>
              </a:spcBef>
              <a:spcAft>
                <a:spcPts val="0"/>
              </a:spcAft>
              <a:buNone/>
            </a:pPr>
            <a:r>
              <a:rPr lang="en" sz="1500">
                <a:solidFill>
                  <a:schemeClr val="dk1"/>
                </a:solidFill>
                <a:latin typeface="Roboto"/>
                <a:ea typeface="Roboto"/>
                <a:cs typeface="Roboto"/>
                <a:sym typeface="Roboto"/>
              </a:rPr>
              <a:t>Most Famous Hikes in Each National Park</a:t>
            </a:r>
            <a:endParaRPr sz="1500">
              <a:solidFill>
                <a:schemeClr val="dk1"/>
              </a:solidFill>
              <a:latin typeface="Roboto"/>
              <a:ea typeface="Roboto"/>
              <a:cs typeface="Roboto"/>
              <a:sym typeface="Roboto"/>
            </a:endParaRPr>
          </a:p>
          <a:p>
            <a:pPr indent="-323850" lvl="0" marL="914400" rtl="0" algn="l">
              <a:spcBef>
                <a:spcPts val="0"/>
              </a:spcBef>
              <a:spcAft>
                <a:spcPts val="0"/>
              </a:spcAft>
              <a:buClr>
                <a:schemeClr val="dk1"/>
              </a:buClr>
              <a:buSzPts val="1500"/>
              <a:buFont typeface="Roboto"/>
              <a:buChar char="●"/>
            </a:pPr>
            <a:r>
              <a:rPr lang="en" sz="1500">
                <a:solidFill>
                  <a:schemeClr val="dk1"/>
                </a:solidFill>
                <a:latin typeface="Roboto"/>
                <a:ea typeface="Roboto"/>
                <a:cs typeface="Roboto"/>
                <a:sym typeface="Roboto"/>
              </a:rPr>
              <a:t>Lists the most popular hikes in every U.S. National Park</a:t>
            </a:r>
            <a:endParaRPr sz="1500">
              <a:solidFill>
                <a:schemeClr val="dk1"/>
              </a:solidFill>
              <a:latin typeface="Roboto"/>
              <a:ea typeface="Roboto"/>
              <a:cs typeface="Roboto"/>
              <a:sym typeface="Roboto"/>
            </a:endParaRPr>
          </a:p>
          <a:p>
            <a:pPr indent="-323850" lvl="0" marL="914400" rtl="0" algn="l">
              <a:spcBef>
                <a:spcPts val="0"/>
              </a:spcBef>
              <a:spcAft>
                <a:spcPts val="0"/>
              </a:spcAft>
              <a:buClr>
                <a:schemeClr val="dk1"/>
              </a:buClr>
              <a:buSzPts val="1500"/>
              <a:buFont typeface="Roboto"/>
              <a:buChar char="●"/>
            </a:pPr>
            <a:r>
              <a:rPr lang="en" sz="1500">
                <a:solidFill>
                  <a:schemeClr val="dk1"/>
                </a:solidFill>
                <a:latin typeface="Roboto"/>
                <a:ea typeface="Roboto"/>
                <a:cs typeface="Roboto"/>
                <a:sym typeface="Roboto"/>
              </a:rPr>
              <a:t>Provides information about each hike, including difficulty and scenery</a:t>
            </a:r>
            <a:endParaRPr sz="1500">
              <a:solidFill>
                <a:schemeClr val="dk1"/>
              </a:solidFill>
              <a:latin typeface="Roboto"/>
              <a:ea typeface="Roboto"/>
              <a:cs typeface="Roboto"/>
              <a:sym typeface="Robot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7"/>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External Ontologies	</a:t>
            </a:r>
            <a:endParaRPr/>
          </a:p>
        </p:txBody>
      </p:sp>
      <p:sp>
        <p:nvSpPr>
          <p:cNvPr id="147" name="Google Shape;147;p27"/>
          <p:cNvSpPr txBox="1"/>
          <p:nvPr>
            <p:ph idx="1" type="body"/>
          </p:nvPr>
        </p:nvSpPr>
        <p:spPr>
          <a:xfrm>
            <a:off x="387900" y="1489824"/>
            <a:ext cx="8368200" cy="30789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b="1" lang="en">
                <a:latin typeface="Times New Roman"/>
                <a:ea typeface="Times New Roman"/>
                <a:cs typeface="Times New Roman"/>
                <a:sym typeface="Times New Roman"/>
              </a:rPr>
              <a:t>Bioregistry: </a:t>
            </a:r>
            <a:r>
              <a:rPr lang="en">
                <a:latin typeface="Times New Roman"/>
                <a:ea typeface="Times New Roman"/>
                <a:cs typeface="Times New Roman"/>
                <a:sym typeface="Times New Roman"/>
              </a:rPr>
              <a:t>“An ontology and inventory of geopolitical entities such as nations and their components (states, provinces, districts, counties) and the actual physical territories over which they have jurisdiction. “</a:t>
            </a:r>
            <a:endParaRPr b="1">
              <a:latin typeface="Times New Roman"/>
              <a:ea typeface="Times New Roman"/>
              <a:cs typeface="Times New Roman"/>
              <a:sym typeface="Times New Roman"/>
            </a:endParaRPr>
          </a:p>
          <a:p>
            <a:pPr indent="0" lvl="0" marL="0" rtl="0" algn="l">
              <a:spcBef>
                <a:spcPts val="1200"/>
              </a:spcBef>
              <a:spcAft>
                <a:spcPts val="0"/>
              </a:spcAft>
              <a:buNone/>
            </a:pPr>
            <a:r>
              <a:rPr b="1" lang="en">
                <a:latin typeface="Times New Roman"/>
                <a:ea typeface="Times New Roman"/>
                <a:cs typeface="Times New Roman"/>
                <a:sym typeface="Times New Roman"/>
              </a:rPr>
              <a:t>Ontological analysis of terrain data</a:t>
            </a:r>
            <a:r>
              <a:rPr lang="en">
                <a:latin typeface="Times New Roman"/>
                <a:ea typeface="Times New Roman"/>
                <a:cs typeface="Times New Roman"/>
                <a:sym typeface="Times New Roman"/>
              </a:rPr>
              <a:t>: “ We formalize the properties of each piece of data and its processing history in a geographic ontology, and use declarative Semantic Web Rule Language (SWRL) rules to calculate the errors relative to the real world or to other data.” “The geographic ontology combines knowledge from different areas of expertise, and makes it available for the community to use, critique, and augment.”</a:t>
            </a:r>
            <a:endParaRPr>
              <a:latin typeface="Times New Roman"/>
              <a:ea typeface="Times New Roman"/>
              <a:cs typeface="Times New Roman"/>
              <a:sym typeface="Times New Roman"/>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Questions?</a:t>
            </a:r>
            <a:endParaRPr/>
          </a:p>
        </p:txBody>
      </p:sp>
      <p:sp>
        <p:nvSpPr>
          <p:cNvPr id="153" name="Google Shape;153;p28"/>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4"/>
          <p:cNvSpPr txBox="1"/>
          <p:nvPr>
            <p:ph type="title"/>
          </p:nvPr>
        </p:nvSpPr>
        <p:spPr>
          <a:xfrm>
            <a:off x="387900" y="640675"/>
            <a:ext cx="8368200" cy="6225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b="1" lang="en" sz="3111"/>
              <a:t>Who and Why</a:t>
            </a:r>
            <a:endParaRPr b="1" sz="3111"/>
          </a:p>
        </p:txBody>
      </p:sp>
      <p:sp>
        <p:nvSpPr>
          <p:cNvPr id="70" name="Google Shape;70;p1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lang="en"/>
              <a:t>Address the needs of personal preferences for hiking and camping in National Parks</a:t>
            </a:r>
            <a:endParaRPr/>
          </a:p>
          <a:p>
            <a:pPr indent="-342900" lvl="0" marL="457200" rtl="0" algn="l">
              <a:spcBef>
                <a:spcPts val="0"/>
              </a:spcBef>
              <a:spcAft>
                <a:spcPts val="0"/>
              </a:spcAft>
              <a:buSzPts val="1800"/>
              <a:buChar char="-"/>
            </a:pPr>
            <a:r>
              <a:rPr lang="en"/>
              <a:t>Raising awareness of the vast variet</a:t>
            </a:r>
            <a:r>
              <a:rPr lang="en"/>
              <a:t>y</a:t>
            </a:r>
            <a:r>
              <a:rPr lang="en"/>
              <a:t> of National Parks</a:t>
            </a:r>
            <a:endParaRPr/>
          </a:p>
          <a:p>
            <a:pPr indent="-342900" lvl="0" marL="457200" rtl="0" algn="l">
              <a:spcBef>
                <a:spcPts val="0"/>
              </a:spcBef>
              <a:spcAft>
                <a:spcPts val="0"/>
              </a:spcAft>
              <a:buSzPts val="1800"/>
              <a:buChar char="-"/>
            </a:pPr>
            <a:r>
              <a:rPr lang="en"/>
              <a:t>Promoting outdoor exploration and education</a:t>
            </a:r>
            <a:endParaRPr/>
          </a:p>
          <a:p>
            <a:pPr indent="-342900" lvl="0" marL="457200" rtl="0" algn="l">
              <a:spcBef>
                <a:spcPts val="0"/>
              </a:spcBef>
              <a:spcAft>
                <a:spcPts val="0"/>
              </a:spcAft>
              <a:buSzPts val="1800"/>
              <a:buChar char="-"/>
            </a:pPr>
            <a:r>
              <a:rPr lang="en"/>
              <a:t>Regular camping increased from 26.47 million in 2016 to 38.57 million in 2023</a:t>
            </a:r>
            <a:r>
              <a:rPr lang="en" sz="900"/>
              <a:t>1 </a:t>
            </a:r>
            <a:r>
              <a:rPr lang="en"/>
              <a:t> with this </a:t>
            </a:r>
            <a:r>
              <a:rPr lang="en"/>
              <a:t>growing interest we want:</a:t>
            </a:r>
            <a:endParaRPr/>
          </a:p>
          <a:p>
            <a:pPr indent="-317500" lvl="1" marL="914400" rtl="0" algn="l">
              <a:spcBef>
                <a:spcPts val="0"/>
              </a:spcBef>
              <a:spcAft>
                <a:spcPts val="0"/>
              </a:spcAft>
              <a:buSzPts val="1400"/>
              <a:buChar char="-"/>
            </a:pPr>
            <a:r>
              <a:rPr lang="en"/>
              <a:t>To e</a:t>
            </a:r>
            <a:r>
              <a:rPr lang="en"/>
              <a:t>ncourage and expand this demographic</a:t>
            </a:r>
            <a:endParaRPr/>
          </a:p>
          <a:p>
            <a:pPr indent="-317500" lvl="1" marL="914400" rtl="0" algn="l">
              <a:spcBef>
                <a:spcPts val="0"/>
              </a:spcBef>
              <a:spcAft>
                <a:spcPts val="0"/>
              </a:spcAft>
              <a:buSzPts val="1400"/>
              <a:buChar char="-"/>
            </a:pPr>
            <a:r>
              <a:rPr lang="en"/>
              <a:t>For hiking follow similar growth patterns</a:t>
            </a:r>
            <a:endParaRPr/>
          </a:p>
          <a:p>
            <a:pPr indent="-342900" lvl="0" marL="457200" rtl="0" algn="l">
              <a:spcBef>
                <a:spcPts val="0"/>
              </a:spcBef>
              <a:spcAft>
                <a:spcPts val="0"/>
              </a:spcAft>
              <a:buSzPts val="1800"/>
              <a:buChar char="-"/>
            </a:pPr>
            <a:r>
              <a:rPr lang="en"/>
              <a:t>Reduce excuses people have for not pursuing outdoor activities such as camping and hiking</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5"/>
          <p:cNvSpPr txBox="1"/>
          <p:nvPr>
            <p:ph type="title"/>
          </p:nvPr>
        </p:nvSpPr>
        <p:spPr>
          <a:xfrm>
            <a:off x="387900" y="62947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sz="2800"/>
              <a:t>What and How</a:t>
            </a:r>
            <a:endParaRPr b="1" sz="2800"/>
          </a:p>
        </p:txBody>
      </p:sp>
      <p:sp>
        <p:nvSpPr>
          <p:cNvPr id="76" name="Google Shape;76;p15"/>
          <p:cNvSpPr txBox="1"/>
          <p:nvPr>
            <p:ph idx="1" type="body"/>
          </p:nvPr>
        </p:nvSpPr>
        <p:spPr>
          <a:xfrm>
            <a:off x="387900" y="1489824"/>
            <a:ext cx="8368200" cy="3078900"/>
          </a:xfrm>
          <a:prstGeom prst="rect">
            <a:avLst/>
          </a:prstGeom>
        </p:spPr>
        <p:txBody>
          <a:bodyPr anchorCtr="0" anchor="t" bIns="91425" lIns="91425" spcFirstLastPara="1" rIns="91425" wrap="square" tIns="91425">
            <a:normAutofit lnSpcReduction="10000"/>
          </a:bodyPr>
          <a:lstStyle/>
          <a:p>
            <a:pPr indent="-330200" lvl="0" marL="457200" rtl="0" algn="l">
              <a:spcBef>
                <a:spcPts val="0"/>
              </a:spcBef>
              <a:spcAft>
                <a:spcPts val="0"/>
              </a:spcAft>
              <a:buSzPts val="1600"/>
              <a:buChar char="❏"/>
            </a:pPr>
            <a:r>
              <a:rPr lang="en"/>
              <a:t>Where To Go When will help campers and hikers find the perfect National Park based on things like weather, terrain, how busy it is, hike difficulty, locations, etc.</a:t>
            </a:r>
            <a:endParaRPr sz="1600"/>
          </a:p>
          <a:p>
            <a:pPr indent="0" lvl="0" marL="0" rtl="0" algn="l">
              <a:spcBef>
                <a:spcPts val="1200"/>
              </a:spcBef>
              <a:spcAft>
                <a:spcPts val="0"/>
              </a:spcAft>
              <a:buNone/>
            </a:pPr>
            <a:r>
              <a:rPr lang="en"/>
              <a:t>Actors:</a:t>
            </a:r>
            <a:endParaRPr/>
          </a:p>
          <a:p>
            <a:pPr indent="-342900" lvl="0" marL="457200" rtl="0" algn="l">
              <a:spcBef>
                <a:spcPts val="1200"/>
              </a:spcBef>
              <a:spcAft>
                <a:spcPts val="0"/>
              </a:spcAft>
              <a:buSzPts val="1800"/>
              <a:buChar char="●"/>
            </a:pPr>
            <a:r>
              <a:rPr lang="en"/>
              <a:t>Campers and hikers </a:t>
            </a:r>
            <a:endParaRPr/>
          </a:p>
          <a:p>
            <a:pPr indent="-342900" lvl="0" marL="457200" rtl="0" algn="l">
              <a:spcBef>
                <a:spcPts val="0"/>
              </a:spcBef>
              <a:spcAft>
                <a:spcPts val="0"/>
              </a:spcAft>
              <a:buSzPts val="1800"/>
              <a:buChar char="●"/>
            </a:pPr>
            <a:r>
              <a:rPr lang="en"/>
              <a:t>People looking for specific parks</a:t>
            </a:r>
            <a:endParaRPr/>
          </a:p>
          <a:p>
            <a:pPr indent="-342900" lvl="0" marL="457200" rtl="0" algn="l">
              <a:spcBef>
                <a:spcPts val="0"/>
              </a:spcBef>
              <a:spcAft>
                <a:spcPts val="0"/>
              </a:spcAft>
              <a:buSzPts val="1800"/>
              <a:buChar char="●"/>
            </a:pPr>
            <a:r>
              <a:rPr lang="en"/>
              <a:t>The National Park Service</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Stakeholders</a:t>
            </a:r>
            <a:endParaRPr/>
          </a:p>
        </p:txBody>
      </p:sp>
      <p:sp>
        <p:nvSpPr>
          <p:cNvPr id="82" name="Google Shape;82;p16"/>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Us who designed the Ontology</a:t>
            </a:r>
            <a:endParaRPr/>
          </a:p>
          <a:p>
            <a:pPr indent="-342900" lvl="0" marL="457200" rtl="0" algn="l">
              <a:spcBef>
                <a:spcPts val="0"/>
              </a:spcBef>
              <a:spcAft>
                <a:spcPts val="0"/>
              </a:spcAft>
              <a:buSzPts val="1800"/>
              <a:buChar char="●"/>
            </a:pPr>
            <a:r>
              <a:rPr lang="en"/>
              <a:t>The p</a:t>
            </a:r>
            <a:r>
              <a:rPr lang="en"/>
              <a:t>rofessors</a:t>
            </a:r>
            <a:r>
              <a:rPr lang="en"/>
              <a:t> helping us in the class</a:t>
            </a:r>
            <a:endParaRPr/>
          </a:p>
          <a:p>
            <a:pPr indent="-342900" lvl="0" marL="457200" rtl="0" algn="l">
              <a:spcBef>
                <a:spcPts val="0"/>
              </a:spcBef>
              <a:spcAft>
                <a:spcPts val="0"/>
              </a:spcAft>
              <a:buSzPts val="1800"/>
              <a:buChar char="●"/>
            </a:pPr>
            <a:r>
              <a:rPr lang="en"/>
              <a:t>The National park services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7"/>
          <p:cNvSpPr txBox="1"/>
          <p:nvPr>
            <p:ph type="title"/>
          </p:nvPr>
        </p:nvSpPr>
        <p:spPr>
          <a:xfrm>
            <a:off x="365850" y="5753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sz="2800"/>
              <a:t>Scope</a:t>
            </a:r>
            <a:endParaRPr b="1" sz="2800"/>
          </a:p>
        </p:txBody>
      </p:sp>
      <p:sp>
        <p:nvSpPr>
          <p:cNvPr id="88" name="Google Shape;88;p17"/>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SzPts val="2000"/>
              <a:buChar char="●"/>
            </a:pPr>
            <a:r>
              <a:rPr lang="en" sz="2000"/>
              <a:t>The focus is on 63 U.S. National Parks</a:t>
            </a:r>
            <a:endParaRPr sz="2000"/>
          </a:p>
          <a:p>
            <a:pPr indent="-355600" lvl="0" marL="457200" rtl="0" algn="l">
              <a:spcBef>
                <a:spcPts val="0"/>
              </a:spcBef>
              <a:spcAft>
                <a:spcPts val="0"/>
              </a:spcAft>
              <a:buSzPts val="2000"/>
              <a:buChar char="●"/>
            </a:pPr>
            <a:r>
              <a:rPr lang="en" sz="2000"/>
              <a:t>Recommendations will be tailored to users, form beginners to experienced adventures, based on preferences for </a:t>
            </a:r>
            <a:r>
              <a:rPr lang="en" sz="2000"/>
              <a:t>hiking</a:t>
            </a:r>
            <a:r>
              <a:rPr lang="en" sz="2000"/>
              <a:t> or camping</a:t>
            </a:r>
            <a:endParaRPr sz="2000"/>
          </a:p>
          <a:p>
            <a:pPr indent="-355600" lvl="0" marL="457200" rtl="0" algn="l">
              <a:spcBef>
                <a:spcPts val="0"/>
              </a:spcBef>
              <a:spcAft>
                <a:spcPts val="0"/>
              </a:spcAft>
              <a:buSzPts val="2000"/>
              <a:buChar char="●"/>
            </a:pPr>
            <a:r>
              <a:rPr lang="en" sz="2000"/>
              <a:t>Might expand later to include forests, lakeshores, and state parks.</a:t>
            </a:r>
            <a:endParaRPr sz="2000"/>
          </a:p>
          <a:p>
            <a:pPr indent="-355600" lvl="0" marL="457200" rtl="0" algn="l">
              <a:spcBef>
                <a:spcPts val="0"/>
              </a:spcBef>
              <a:spcAft>
                <a:spcPts val="0"/>
              </a:spcAft>
              <a:buSzPts val="2000"/>
              <a:buChar char="●"/>
            </a:pPr>
            <a:r>
              <a:rPr lang="en" sz="2000"/>
              <a:t>Only using publicly available data</a:t>
            </a: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8"/>
          <p:cNvSpPr txBox="1"/>
          <p:nvPr>
            <p:ph type="title"/>
          </p:nvPr>
        </p:nvSpPr>
        <p:spPr>
          <a:xfrm>
            <a:off x="387900" y="620450"/>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b="1" lang="en" sz="2800"/>
              <a:t>Usage</a:t>
            </a:r>
            <a:r>
              <a:rPr b="1" lang="en" sz="2800"/>
              <a:t> Scenario</a:t>
            </a:r>
            <a:endParaRPr b="1" sz="2800"/>
          </a:p>
        </p:txBody>
      </p:sp>
      <p:sp>
        <p:nvSpPr>
          <p:cNvPr id="94" name="Google Shape;94;p18"/>
          <p:cNvSpPr txBox="1"/>
          <p:nvPr>
            <p:ph idx="1" type="body"/>
          </p:nvPr>
        </p:nvSpPr>
        <p:spPr>
          <a:xfrm>
            <a:off x="387900" y="1185024"/>
            <a:ext cx="8368200" cy="3078900"/>
          </a:xfrm>
          <a:prstGeom prst="rect">
            <a:avLst/>
          </a:prstGeom>
        </p:spPr>
        <p:txBody>
          <a:bodyPr anchorCtr="0" anchor="t" bIns="91425" lIns="91425" spcFirstLastPara="1" rIns="91425" wrap="square" tIns="91425">
            <a:normAutofit lnSpcReduction="10000"/>
          </a:bodyPr>
          <a:lstStyle/>
          <a:p>
            <a:pPr indent="0" lvl="0" marL="0" rtl="0" algn="l">
              <a:lnSpc>
                <a:spcPct val="100000"/>
              </a:lnSpc>
              <a:spcBef>
                <a:spcPts val="0"/>
              </a:spcBef>
              <a:spcAft>
                <a:spcPts val="0"/>
              </a:spcAft>
              <a:buClr>
                <a:schemeClr val="dk1"/>
              </a:buClr>
              <a:buSzPts val="1100"/>
              <a:buFont typeface="Arial"/>
              <a:buNone/>
            </a:pPr>
            <a:r>
              <a:t/>
            </a:r>
            <a:endParaRPr i="1" sz="1000">
              <a:solidFill>
                <a:schemeClr val="dk1"/>
              </a:solidFill>
              <a:latin typeface="Arial"/>
              <a:ea typeface="Arial"/>
              <a:cs typeface="Arial"/>
              <a:sym typeface="Arial"/>
            </a:endParaRPr>
          </a:p>
          <a:p>
            <a:pPr indent="0" lvl="0" marL="0" rtl="0" algn="l">
              <a:lnSpc>
                <a:spcPct val="100000"/>
              </a:lnSpc>
              <a:spcBef>
                <a:spcPts val="0"/>
              </a:spcBef>
              <a:spcAft>
                <a:spcPts val="0"/>
              </a:spcAft>
              <a:buNone/>
            </a:pPr>
            <a:r>
              <a:rPr lang="en" sz="2400">
                <a:solidFill>
                  <a:schemeClr val="dk1"/>
                </a:solidFill>
                <a:latin typeface="Roboto Slab"/>
                <a:ea typeface="Roboto Slab"/>
                <a:cs typeface="Roboto Slab"/>
                <a:sym typeface="Roboto Slab"/>
              </a:rPr>
              <a:t>John, an experienced hiker, is looking for something new. He has never been to the true midwest of the United States. He is looking for someplace in South Dakota where the weather is typically around 50 degrees in the Fall, is mostly flat land, and where no people show up. He has looked around but can’t seem to find the correct data to point him where he needs to go. He needs specifics in order to satisfy his quench for adventure. </a:t>
            </a:r>
            <a:endParaRPr sz="3200">
              <a:latin typeface="Roboto Slab"/>
              <a:ea typeface="Roboto Slab"/>
              <a:cs typeface="Roboto Slab"/>
              <a:sym typeface="Roboto Slab"/>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9"/>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Basic/Normal Flow of Events</a:t>
            </a:r>
            <a:endParaRPr/>
          </a:p>
        </p:txBody>
      </p:sp>
      <p:sp>
        <p:nvSpPr>
          <p:cNvPr id="100" name="Google Shape;100;p19"/>
          <p:cNvSpPr txBox="1"/>
          <p:nvPr>
            <p:ph idx="1" type="body"/>
          </p:nvPr>
        </p:nvSpPr>
        <p:spPr>
          <a:xfrm>
            <a:off x="387900" y="1489824"/>
            <a:ext cx="8368200" cy="30789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AutoNum type="arabicPeriod"/>
            </a:pPr>
            <a:r>
              <a:rPr lang="en"/>
              <a:t>(Hiker, UI): A hiker sees that they have the ability to query several fields (e.g. no people, </a:t>
            </a:r>
            <a:r>
              <a:rPr lang="en"/>
              <a:t>temperature</a:t>
            </a:r>
            <a:r>
              <a:rPr lang="en"/>
              <a:t>, …) and inputs a query</a:t>
            </a:r>
            <a:endParaRPr/>
          </a:p>
          <a:p>
            <a:pPr indent="-342900" lvl="0" marL="457200" rtl="0" algn="l">
              <a:spcBef>
                <a:spcPts val="0"/>
              </a:spcBef>
              <a:spcAft>
                <a:spcPts val="0"/>
              </a:spcAft>
              <a:buSzPts val="1800"/>
              <a:buAutoNum type="arabicPeriod"/>
            </a:pPr>
            <a:r>
              <a:rPr lang="en"/>
              <a:t>(System, Public APIs): System refreshes information in ontology with any updated information</a:t>
            </a:r>
            <a:endParaRPr/>
          </a:p>
          <a:p>
            <a:pPr indent="-342900" lvl="0" marL="457200" rtl="0" algn="l">
              <a:spcBef>
                <a:spcPts val="0"/>
              </a:spcBef>
              <a:spcAft>
                <a:spcPts val="0"/>
              </a:spcAft>
              <a:buSzPts val="1800"/>
              <a:buAutoNum type="arabicPeriod"/>
            </a:pPr>
            <a:r>
              <a:rPr lang="en"/>
              <a:t>(System): System consumes information from the UI and queries the parks on the ontology.</a:t>
            </a:r>
            <a:endParaRPr/>
          </a:p>
          <a:p>
            <a:pPr indent="-342900" lvl="0" marL="457200" rtl="0" algn="l">
              <a:spcBef>
                <a:spcPts val="0"/>
              </a:spcBef>
              <a:spcAft>
                <a:spcPts val="0"/>
              </a:spcAft>
              <a:buSzPts val="1800"/>
              <a:buAutoNum type="arabicPeriod"/>
            </a:pPr>
            <a:r>
              <a:rPr lang="en"/>
              <a:t>(System): System sorts the results that match the users requests identifying the top three (or fewer)</a:t>
            </a:r>
            <a:endParaRPr/>
          </a:p>
          <a:p>
            <a:pPr indent="-342900" lvl="0" marL="457200" rtl="0" algn="l">
              <a:spcBef>
                <a:spcPts val="0"/>
              </a:spcBef>
              <a:spcAft>
                <a:spcPts val="0"/>
              </a:spcAft>
              <a:buSzPts val="1800"/>
              <a:buAutoNum type="arabicPeriod"/>
            </a:pPr>
            <a:r>
              <a:rPr lang="en"/>
              <a:t>(UI): Displays the top three (or fewer) parks that match the users requirements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0"/>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Alternate Flow (Invalid API Access)</a:t>
            </a:r>
            <a:endParaRPr/>
          </a:p>
        </p:txBody>
      </p:sp>
      <p:sp>
        <p:nvSpPr>
          <p:cNvPr id="106" name="Google Shape;106;p20"/>
          <p:cNvSpPr txBox="1"/>
          <p:nvPr>
            <p:ph idx="1" type="body"/>
          </p:nvPr>
        </p:nvSpPr>
        <p:spPr>
          <a:xfrm>
            <a:off x="387900" y="1489824"/>
            <a:ext cx="8368200" cy="30789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AutoNum type="arabicPeriod"/>
            </a:pPr>
            <a:r>
              <a:rPr lang="en"/>
              <a:t>(Hiker, UI): A hiker sees that they have the ability to query several fields (e.g. no people, temperature, …) and inputs a query</a:t>
            </a:r>
            <a:endParaRPr/>
          </a:p>
          <a:p>
            <a:pPr indent="-342900" lvl="0" marL="457200" rtl="0" algn="l">
              <a:spcBef>
                <a:spcPts val="0"/>
              </a:spcBef>
              <a:spcAft>
                <a:spcPts val="0"/>
              </a:spcAft>
              <a:buSzPts val="1800"/>
              <a:buAutoNum type="arabicPeriod"/>
            </a:pPr>
            <a:r>
              <a:rPr lang="en"/>
              <a:t>(System, Public APIs): System fails to connect with some or all of the APIs. Uses preloaded information.</a:t>
            </a:r>
            <a:endParaRPr/>
          </a:p>
          <a:p>
            <a:pPr indent="-342900" lvl="0" marL="457200" rtl="0" algn="l">
              <a:spcBef>
                <a:spcPts val="0"/>
              </a:spcBef>
              <a:spcAft>
                <a:spcPts val="0"/>
              </a:spcAft>
              <a:buSzPts val="1800"/>
              <a:buAutoNum type="arabicPeriod"/>
            </a:pPr>
            <a:r>
              <a:rPr lang="en"/>
              <a:t>(System): System consumes information from the UI and queries the parks on the ontology.</a:t>
            </a:r>
            <a:endParaRPr/>
          </a:p>
          <a:p>
            <a:pPr indent="-342900" lvl="0" marL="457200" rtl="0" algn="l">
              <a:spcBef>
                <a:spcPts val="0"/>
              </a:spcBef>
              <a:spcAft>
                <a:spcPts val="0"/>
              </a:spcAft>
              <a:buSzPts val="1800"/>
              <a:buAutoNum type="arabicPeriod"/>
            </a:pPr>
            <a:r>
              <a:rPr lang="en"/>
              <a:t>(System): System sorts the results that match the users requests identifying the top three (or fewer)</a:t>
            </a:r>
            <a:endParaRPr/>
          </a:p>
          <a:p>
            <a:pPr indent="-342900" lvl="0" marL="457200" rtl="0" algn="l">
              <a:spcBef>
                <a:spcPts val="0"/>
              </a:spcBef>
              <a:spcAft>
                <a:spcPts val="0"/>
              </a:spcAft>
              <a:buSzPts val="1800"/>
              <a:buAutoNum type="arabicPeriod"/>
            </a:pPr>
            <a:r>
              <a:rPr lang="en"/>
              <a:t>(UI): Displays the top three (or fewer) parks that match the users requirements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1"/>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Alternate Flow (Not Enough Results)</a:t>
            </a:r>
            <a:endParaRPr/>
          </a:p>
        </p:txBody>
      </p:sp>
      <p:sp>
        <p:nvSpPr>
          <p:cNvPr id="112" name="Google Shape;112;p21"/>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(Hiker, UI): A hiker sees that they have the ability to query several fields (e.g. no people, temperature, …) and inputs a query</a:t>
            </a:r>
            <a:endParaRPr/>
          </a:p>
          <a:p>
            <a:pPr indent="-342900" lvl="0" marL="457200" rtl="0" algn="l">
              <a:spcBef>
                <a:spcPts val="0"/>
              </a:spcBef>
              <a:spcAft>
                <a:spcPts val="0"/>
              </a:spcAft>
              <a:buSzPts val="1800"/>
              <a:buAutoNum type="arabicPeriod"/>
            </a:pPr>
            <a:r>
              <a:rPr lang="en"/>
              <a:t>(System, Public APIs): System refreshes information in ontology with any updated information</a:t>
            </a:r>
            <a:endParaRPr/>
          </a:p>
          <a:p>
            <a:pPr indent="-342900" lvl="0" marL="457200" rtl="0" algn="l">
              <a:spcBef>
                <a:spcPts val="0"/>
              </a:spcBef>
              <a:spcAft>
                <a:spcPts val="0"/>
              </a:spcAft>
              <a:buSzPts val="1800"/>
              <a:buAutoNum type="arabicPeriod"/>
            </a:pPr>
            <a:r>
              <a:rPr lang="en"/>
              <a:t>(System): System consumes information from the UI and queries the parks on the ontology.</a:t>
            </a:r>
            <a:endParaRPr/>
          </a:p>
          <a:p>
            <a:pPr indent="-342900" lvl="0" marL="457200" rtl="0" algn="l">
              <a:spcBef>
                <a:spcPts val="0"/>
              </a:spcBef>
              <a:spcAft>
                <a:spcPts val="0"/>
              </a:spcAft>
              <a:buSzPts val="1800"/>
              <a:buAutoNum type="arabicPeriod"/>
            </a:pPr>
            <a:r>
              <a:rPr lang="en"/>
              <a:t>(System): System can not identify any results that match the user’s query</a:t>
            </a:r>
            <a:endParaRPr/>
          </a:p>
          <a:p>
            <a:pPr indent="-342900" lvl="0" marL="457200" rtl="0" algn="l">
              <a:spcBef>
                <a:spcPts val="0"/>
              </a:spcBef>
              <a:spcAft>
                <a:spcPts val="0"/>
              </a:spcAft>
              <a:buSzPts val="1800"/>
              <a:buAutoNum type="arabicPeriod"/>
            </a:pPr>
            <a:r>
              <a:rPr lang="en"/>
              <a:t>(UI): System informs the user that there are no parks that match the user’s query</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